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</p:sldMasterIdLst>
  <p:notesMasterIdLst>
    <p:notesMasterId r:id="rId23"/>
  </p:notesMasterIdLst>
  <p:sldIdLst>
    <p:sldId id="256" r:id="rId16"/>
    <p:sldId id="257" r:id="rId17"/>
    <p:sldId id="293" r:id="rId18"/>
    <p:sldId id="297" r:id="rId19"/>
    <p:sldId id="294" r:id="rId20"/>
    <p:sldId id="292" r:id="rId21"/>
    <p:sldId id="258" r:id="rId22"/>
    <p:sldId id="290" r:id="rId24"/>
    <p:sldId id="296" r:id="rId25"/>
    <p:sldId id="295" r:id="rId26"/>
    <p:sldId id="291" r:id="rId27"/>
    <p:sldId id="259" r:id="rId28"/>
    <p:sldId id="298" r:id="rId29"/>
    <p:sldId id="299" r:id="rId30"/>
    <p:sldId id="300" r:id="rId31"/>
    <p:sldId id="265" r:id="rId32"/>
    <p:sldId id="266" r:id="rId33"/>
    <p:sldId id="267" r:id="rId34"/>
    <p:sldId id="268" r:id="rId35"/>
    <p:sldId id="272" r:id="rId36"/>
    <p:sldId id="273" r:id="rId37"/>
    <p:sldId id="301" r:id="rId38"/>
    <p:sldId id="274" r:id="rId39"/>
    <p:sldId id="285" r:id="rId40"/>
    <p:sldId id="276" r:id="rId41"/>
    <p:sldId id="302" r:id="rId42"/>
    <p:sldId id="277" r:id="rId43"/>
    <p:sldId id="304" r:id="rId44"/>
    <p:sldId id="305" r:id="rId45"/>
    <p:sldId id="280" r:id="rId46"/>
    <p:sldId id="306" r:id="rId47"/>
    <p:sldId id="307" r:id="rId48"/>
    <p:sldId id="303" r:id="rId49"/>
    <p:sldId id="278" r:id="rId50"/>
    <p:sldId id="279" r:id="rId51"/>
    <p:sldId id="308" r:id="rId52"/>
    <p:sldId id="309" r:id="rId53"/>
    <p:sldId id="310" r:id="rId54"/>
    <p:sldId id="282" r:id="rId55"/>
    <p:sldId id="311" r:id="rId56"/>
    <p:sldId id="312" r:id="rId57"/>
    <p:sldId id="313" r:id="rId58"/>
    <p:sldId id="283" r:id="rId59"/>
    <p:sldId id="314" r:id="rId60"/>
    <p:sldId id="284" r:id="rId61"/>
    <p:sldId id="315" r:id="rId62"/>
    <p:sldId id="316" r:id="rId63"/>
    <p:sldId id="28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288" r:id="rId75"/>
    <p:sldId id="327" r:id="rId76"/>
    <p:sldId id="329" r:id="rId77"/>
    <p:sldId id="330" r:id="rId78"/>
    <p:sldId id="331" r:id="rId79"/>
    <p:sldId id="332" r:id="rId80"/>
    <p:sldId id="289" r:id="rId81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719182" cy="4719182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65.xml"/><Relationship Id="rId80" Type="http://schemas.openxmlformats.org/officeDocument/2006/relationships/slide" Target="slides/slide64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3.xml"/><Relationship Id="rId78" Type="http://schemas.openxmlformats.org/officeDocument/2006/relationships/slide" Target="slides/slide62.xml"/><Relationship Id="rId77" Type="http://schemas.openxmlformats.org/officeDocument/2006/relationships/slide" Target="slides/slide61.xml"/><Relationship Id="rId76" Type="http://schemas.openxmlformats.org/officeDocument/2006/relationships/slide" Target="slides/slide60.xml"/><Relationship Id="rId75" Type="http://schemas.openxmlformats.org/officeDocument/2006/relationships/slide" Target="slides/slide59.xml"/><Relationship Id="rId74" Type="http://schemas.openxmlformats.org/officeDocument/2006/relationships/slide" Target="slides/slide58.xml"/><Relationship Id="rId73" Type="http://schemas.openxmlformats.org/officeDocument/2006/relationships/slide" Target="slides/slide57.xml"/><Relationship Id="rId72" Type="http://schemas.openxmlformats.org/officeDocument/2006/relationships/slide" Target="slides/slide56.xml"/><Relationship Id="rId71" Type="http://schemas.openxmlformats.org/officeDocument/2006/relationships/slide" Target="slides/slide55.xml"/><Relationship Id="rId70" Type="http://schemas.openxmlformats.org/officeDocument/2006/relationships/slide" Target="slides/slide54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3.xml"/><Relationship Id="rId68" Type="http://schemas.openxmlformats.org/officeDocument/2006/relationships/slide" Target="slides/slide52.xml"/><Relationship Id="rId67" Type="http://schemas.openxmlformats.org/officeDocument/2006/relationships/slide" Target="slides/slide51.xml"/><Relationship Id="rId66" Type="http://schemas.openxmlformats.org/officeDocument/2006/relationships/slide" Target="slides/slide50.xml"/><Relationship Id="rId65" Type="http://schemas.openxmlformats.org/officeDocument/2006/relationships/slide" Target="slides/slide49.xml"/><Relationship Id="rId64" Type="http://schemas.openxmlformats.org/officeDocument/2006/relationships/slide" Target="slides/slide48.xml"/><Relationship Id="rId63" Type="http://schemas.openxmlformats.org/officeDocument/2006/relationships/slide" Target="slides/slide47.xml"/><Relationship Id="rId62" Type="http://schemas.openxmlformats.org/officeDocument/2006/relationships/slide" Target="slides/slide46.xml"/><Relationship Id="rId61" Type="http://schemas.openxmlformats.org/officeDocument/2006/relationships/slide" Target="slides/slide45.xml"/><Relationship Id="rId60" Type="http://schemas.openxmlformats.org/officeDocument/2006/relationships/slide" Target="slides/slide4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3.xml"/><Relationship Id="rId58" Type="http://schemas.openxmlformats.org/officeDocument/2006/relationships/slide" Target="slides/slide42.xml"/><Relationship Id="rId57" Type="http://schemas.openxmlformats.org/officeDocument/2006/relationships/slide" Target="slides/slide41.xml"/><Relationship Id="rId56" Type="http://schemas.openxmlformats.org/officeDocument/2006/relationships/slide" Target="slides/slide40.xml"/><Relationship Id="rId55" Type="http://schemas.openxmlformats.org/officeDocument/2006/relationships/slide" Target="slides/slide39.xml"/><Relationship Id="rId54" Type="http://schemas.openxmlformats.org/officeDocument/2006/relationships/slide" Target="slides/slide38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3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2" Type="http://schemas.openxmlformats.org/officeDocument/2006/relationships/slide" Target="slides/slide26.xml"/><Relationship Id="rId41" Type="http://schemas.openxmlformats.org/officeDocument/2006/relationships/slide" Target="slides/slide25.xml"/><Relationship Id="rId40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Click to edit the notes format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809D04C7-3CF0-44AF-991F-A5055E2B598F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C265AA-13FF-4D40-8AA6-35293F9FC69C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14B54B3-DD44-4DB5-87AC-1FCD8CC58588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14B54B3-DD44-4DB5-87AC-1FCD8CC58588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C75E8A-041F-4EC4-9046-5A3FA2BBA3F5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C75E8A-041F-4EC4-9046-5A3FA2BBA3F5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C75E8A-041F-4EC4-9046-5A3FA2BBA3F5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/>
          <p:nvPr>
            <p:ph type="body"/>
          </p:nvPr>
        </p:nvSpPr>
        <p:spPr/>
        <p:txBody>
          <a:bodyPr/>
          <a:p>
            <a:r>
              <a:rPr lang="x-none" altLang="en-US"/>
              <a:t>- </a:t>
            </a:r>
            <a:r>
              <a:rPr lang="en-US"/>
              <a:t>O botão ESC era no lugar do CAPS-LOCK!</a:t>
            </a:r>
            <a:endParaRPr lang="en-US"/>
          </a:p>
          <a:p>
            <a:r>
              <a:rPr lang="x-none" altLang="en-US"/>
              <a:t>- </a:t>
            </a:r>
            <a:r>
              <a:rPr lang="en-US"/>
              <a:t>Por consequência ele é ergonômicamente correto!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/>
          </p:nvPr>
        </p:nvSpPr>
        <p:spPr/>
        <p:txBody>
          <a:bodyPr/>
          <a:p>
            <a:pPr algn="r"/>
            <a:fld id="{809D04C7-3CF0-44AF-991F-A5055E2B598F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INVERTER O CÍRCULO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A definição dos participantes dos grupos de trabalho será por tema e definida internamente.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EEB003F-667C-4BCA-8BA1-A4002ACAB167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INVERTER O CÍRCULO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A definição dos participantes dos grupos de trabalho será por tema e definida internamente.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6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B30C875-31CA-4F7C-8D3F-A78B62B53AE8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x-none" altLang="pt-BR" sz="200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- </a:t>
            </a:r>
            <a:r>
              <a:rPr lang="pt-BR" sz="200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FlappyVird (na minha máquina não rolou)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E2E8389-540A-419E-89D8-AFAE8741EE33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x-none" altLang="pt-BR" sz="200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- </a:t>
            </a:r>
            <a:r>
              <a:rPr lang="pt-BR" sz="200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FlappyVird (na minha máquina não rolou)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E2E8389-540A-419E-89D8-AFAE8741EE33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C265AA-13FF-4D40-8AA6-35293F9FC69C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x-none" altLang="pt-BR" sz="200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- </a:t>
            </a:r>
            <a:r>
              <a:rPr lang="pt-BR" sz="200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FlappyVird (na minha máquina não rolou)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E2E8389-540A-419E-89D8-AFAE8741EE33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x-none" altLang="pt-BR" sz="200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- </a:t>
            </a:r>
            <a:r>
              <a:rPr lang="pt-BR" sz="200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FlappyVird (na minha máquina não rolou)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E2E8389-540A-419E-89D8-AFAE8741EE33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x-none" altLang="pt-BR" sz="200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- </a:t>
            </a:r>
            <a:r>
              <a:rPr lang="pt-BR" sz="200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FlappyVird (na minha máquina não rolou)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E2E8389-540A-419E-89D8-AFAE8741EE33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C265AA-13FF-4D40-8AA6-35293F9FC69C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C265AA-13FF-4D40-8AA6-35293F9FC69C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C265AA-13FF-4D40-8AA6-35293F9FC69C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Não valia à pena criar “mais um documento”. Então aprofundamos.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CFB38F7-0179-4D08-BC1A-2B0CBB467446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3ADCC4A-ACCA-4188-9478-BF15136F95CC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3ADCC4A-ACCA-4188-9478-BF15136F95CC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charset="0"/>
              </a:rPr>
              <a:t>O KICK-OFF NÃO SERIA PROS DOIS FULXOS?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C883679-B7AE-4C3E-A527-70A00AA8F385}" type="slidenum">
              <a:rPr lang="pt-B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5240" cy="110667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lIns="0" tIns="0" rIns="0" bIns="0" anchor="ctr"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0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3" Type="http://schemas.openxmlformats.org/officeDocument/2006/relationships/theme" Target="../theme/theme11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3" Type="http://schemas.openxmlformats.org/officeDocument/2006/relationships/theme" Target="../theme/theme12.xml"/><Relationship Id="rId12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3" Type="http://schemas.openxmlformats.org/officeDocument/2006/relationships/theme" Target="../theme/theme13.xml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8.xml"/><Relationship Id="rId13" Type="http://schemas.openxmlformats.org/officeDocument/2006/relationships/theme" Target="../theme/theme14.xml"/><Relationship Id="rId12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5240" cy="23871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6FDEF37-E91B-4B81-A628-CABE8B53CFAD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149480"/>
            <a:ext cx="12191760" cy="570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470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38080" y="1523880"/>
            <a:ext cx="10515240" cy="465264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143000" lvl="2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600200" lvl="3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057400" lvl="4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4DD3BA-AEDD-4D9D-9C5C-EEA1FB84E130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149480"/>
            <a:ext cx="12191760" cy="570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470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38080" y="1523880"/>
            <a:ext cx="10515240" cy="465264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143000" lvl="2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600200" lvl="3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057400" lvl="4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4DD3BA-AEDD-4D9D-9C5C-EEA1FB84E130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149480"/>
            <a:ext cx="12191760" cy="570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470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38080" y="1523880"/>
            <a:ext cx="10515240" cy="465264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143000" lvl="2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600200" lvl="3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057400" lvl="4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4DD3BA-AEDD-4D9D-9C5C-EEA1FB84E130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149480"/>
            <a:ext cx="12191760" cy="570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470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38080" y="1523880"/>
            <a:ext cx="10515240" cy="465264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143000" lvl="2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600200" lvl="3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057400" lvl="4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4DD3BA-AEDD-4D9D-9C5C-EEA1FB84E130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149480"/>
            <a:ext cx="12191760" cy="570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470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38080" y="1523880"/>
            <a:ext cx="10515240" cy="465264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143000" lvl="2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600200" lvl="3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057400" lvl="4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4DD3BA-AEDD-4D9D-9C5C-EEA1FB84E130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E510C16-18B7-4363-9108-04491CDE480C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149480"/>
            <a:ext cx="12191760" cy="570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470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38080" y="1523880"/>
            <a:ext cx="10515240" cy="465264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143000" lvl="2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600200" lvl="3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057400" lvl="4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4DD3BA-AEDD-4D9D-9C5C-EEA1FB84E130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E510C16-18B7-4363-9108-04491CDE480C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149480"/>
            <a:ext cx="12191760" cy="570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470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38080" y="1523880"/>
            <a:ext cx="10515240" cy="465264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143000" lvl="2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600200" lvl="3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057400" lvl="4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4DD3BA-AEDD-4D9D-9C5C-EEA1FB84E130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E510C16-18B7-4363-9108-04491CDE480C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E510C16-18B7-4363-9108-04491CDE480C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149480"/>
            <a:ext cx="12191760" cy="570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470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38080" y="1523880"/>
            <a:ext cx="10515240" cy="465264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143000" lvl="2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600200" lvl="3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057400" lvl="4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4DD3BA-AEDD-4D9D-9C5C-EEA1FB84E130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149480"/>
            <a:ext cx="12191760" cy="570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470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Click to edit Master title style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38080" y="1523880"/>
            <a:ext cx="10515240" cy="465264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Click to edit the outline text format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Sixth Outline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Seventh Outline LevelClick to edit Master text styles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Second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143000" lvl="2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Third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1600200" lvl="3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Fourth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057400" lvl="4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Fifth level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16/06/17</a:t>
            </a: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4DD3BA-AEDD-4D9D-9C5C-EEA1FB84E130}" type="slidenum">
              <a:rPr lang="pt-BR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7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383665" y="5892800"/>
            <a:ext cx="9428480" cy="3644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/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Carlos Henrique @ </a:t>
            </a:r>
            <a:r>
              <a:rPr lang="pt-BR" sz="2000" b="1" dirty="0" err="1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co:lab</a:t>
            </a:r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 – </a:t>
            </a:r>
            <a:r>
              <a:rPr lang="x-none" altLang="pt-BR" sz="2000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Junho </a:t>
            </a:r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  <a:sym typeface="+mn-ea"/>
              </a:rPr>
              <a:t>2017</a:t>
            </a:r>
            <a:endParaRPr lang="pt-BR" sz="18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76680" y="3429000"/>
            <a:ext cx="1081468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4000" b="1"/>
              <a:t>O VIM é seu amigo e não seu inimigo!</a:t>
            </a:r>
            <a:endParaRPr lang="x-none" altLang="en-US" sz="4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pt-BR" sz="4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Objetivo da apresentação/workshop</a:t>
            </a:r>
            <a:endParaRPr lang="pt-BR" sz="4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Objetivo da apresentação/workshop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838080" y="2743200"/>
            <a:ext cx="10499400" cy="3433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Acabar com a ideia "Everybody hates VIM";</a:t>
            </a: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Entender o seu "cerne" e design;</a:t>
            </a: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Acabar com o conceito de i\ESC:ws</a:t>
            </a: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Entender que o VIM é o editor DIY (Do It yourself - faça você mesmo).</a:t>
            </a: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x-none" alt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Dicas importantes</a:t>
            </a:r>
            <a:endParaRPr lang="x-none" alt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Dicas importantes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838080" y="2743200"/>
            <a:ext cx="10499400" cy="3433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36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Não tente absorver tudo!</a:t>
            </a:r>
            <a:endParaRPr lang="x-none" altLang="pt-BR" sz="36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 VIM tem que estar mais presente nos músculos do que na mente (vamos exercitar a famosa memória muscular!)</a:t>
            </a:r>
            <a:endParaRPr lang="x-none" alt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x-none" alt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Conteúdo Programático</a:t>
            </a:r>
            <a:endParaRPr lang="x-none" alt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Dicas importantes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838080" y="2743200"/>
            <a:ext cx="10499400" cy="3433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Motivos para usar o VIM</a:t>
            </a:r>
            <a:endParaRPr lang="x-none" altLang="pt-BR" sz="20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Um pouco de história...</a:t>
            </a:r>
            <a:endParaRPr lang="x-none" altLang="pt-BR" sz="2000" strike="noStrike" spc="-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Momento de decisão!</a:t>
            </a:r>
            <a:endParaRPr lang="x-none" altLang="pt-BR" sz="2000" strike="noStrike" spc="-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Breves explicações</a:t>
            </a:r>
            <a:endParaRPr lang="x-none" altLang="pt-BR" sz="2000" strike="noStrike" spc="-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Considerações dos modos</a:t>
            </a:r>
            <a:endParaRPr lang="x-none" altLang="pt-BR" sz="2000" strike="noStrike" spc="-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Movimentação</a:t>
            </a:r>
            <a:endParaRPr lang="x-none" altLang="pt-BR" sz="2000" strike="noStrike" spc="-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Conversando com o VIM</a:t>
            </a:r>
            <a:endParaRPr lang="x-none" altLang="pt-BR" sz="2000" strike="noStrike" spc="-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Macros</a:t>
            </a:r>
            <a:endParaRPr lang="x-none" altLang="pt-BR" sz="20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Integração com o terminal</a:t>
            </a:r>
            <a:endParaRPr lang="x-none" altLang="pt-BR" sz="2000" strike="noStrike" spc="-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Recomendações</a:t>
            </a:r>
            <a:endParaRPr lang="x-none" altLang="pt-BR" sz="20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28700" lvl="1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Plugins</a:t>
            </a:r>
            <a:endParaRPr lang="x-none" altLang="pt-BR" sz="20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28700" lvl="1" indent="-571500" algn="l">
              <a:lnSpc>
                <a:spcPct val="100000"/>
              </a:lnSpc>
              <a:buFont typeface="Arial" charset="0"/>
              <a:buChar char="•"/>
            </a:pPr>
            <a:r>
              <a:rPr lang="x-none" altLang="pt-BR" sz="2000" strike="noStrike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rPr>
              <a:t>Games</a:t>
            </a:r>
            <a:endParaRPr lang="x-none" altLang="pt-BR" sz="2000" strike="noStrike" spc="-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x-none" altLang="pt-BR" sz="6000" spc="-1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Motivos para usar o VIM</a:t>
            </a:r>
            <a:endParaRPr lang="x-none" altLang="pt-BR" sz="6000" strike="noStrike" spc="-1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UOLtext Light"/>
              <a:sym typeface="+mn-ea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Motivos para usar o VIM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UOLtext Light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70280" y="2861310"/>
            <a:ext cx="9845040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en-US"/>
              <a:t>Onipresente;</a:t>
            </a:r>
            <a:endParaRPr lang="en-US"/>
          </a:p>
          <a:p>
            <a:pPr marL="285750" indent="-285750">
              <a:buFont typeface="Arial" charset="0"/>
              <a:buChar char="•"/>
            </a:pPr>
            <a:r>
              <a:rPr lang="en-US"/>
              <a:t>Não exige ambiente gráfico;</a:t>
            </a:r>
            <a:endParaRPr lang="en-US"/>
          </a:p>
          <a:p>
            <a:pPr marL="285750" indent="-285750">
              <a:buFont typeface="Arial" charset="0"/>
              <a:buChar char="•"/>
            </a:pPr>
            <a:r>
              <a:rPr lang="en-US"/>
              <a:t>É leve;</a:t>
            </a:r>
            <a:endParaRPr lang="en-US"/>
          </a:p>
          <a:p>
            <a:pPr marL="285750" indent="-285750">
              <a:buFont typeface="Arial" charset="0"/>
              <a:buChar char="•"/>
            </a:pPr>
            <a:r>
              <a:rPr lang="en-US"/>
              <a:t>Suporta inúmeras linguagens;</a:t>
            </a:r>
            <a:endParaRPr lang="en-US"/>
          </a:p>
          <a:p>
            <a:pPr marL="285750" indent="-285750">
              <a:buFont typeface="Arial" charset="0"/>
              <a:buChar char="•"/>
            </a:pPr>
            <a:r>
              <a:rPr lang="en-US"/>
              <a:t>Customizável, extensível e escriptável;</a:t>
            </a:r>
            <a:endParaRPr lang="en-US"/>
          </a:p>
          <a:p>
            <a:pPr marL="285750" indent="-285750">
              <a:buFont typeface="Arial" charset="0"/>
              <a:buChar char="•"/>
            </a:pPr>
            <a:r>
              <a:rPr lang="en-US"/>
              <a:t>Dependendo do caso, supera até editores atuais (Atom, I'm looking at you!);</a:t>
            </a:r>
            <a:endParaRPr lang="en-US"/>
          </a:p>
          <a:p>
            <a:pPr marL="285750" indent="-285750">
              <a:buFont typeface="Arial" charset="0"/>
              <a:buChar char="•"/>
            </a:pPr>
            <a:r>
              <a:rPr lang="en-US">
                <a:solidFill>
                  <a:srgbClr val="C00000"/>
                </a:solidFill>
              </a:rPr>
              <a:t>Saúde</a:t>
            </a:r>
            <a:r>
              <a:rPr lang="en-US"/>
              <a:t>: Sem muitas dores nos braços! Esse lance de mouse + teclado complica. Quem nunca sentiu dor com isso?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Um pouco de história</a:t>
            </a:r>
            <a:endParaRPr lang="pt-BR" sz="60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UOLtext Thin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  <a:sym typeface="+mn-ea"/>
              </a:rPr>
              <a:t>Um pouco de história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838080" y="2460960"/>
            <a:ext cx="10515240" cy="3557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Existiam apenas computadores "centrais".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Eram utilizados "terminais burros".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Não era comum o uso de "monitores".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Os terminais eram lentos!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O "padrão" de comunicação era a TTY: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O Teletypewriter ou Teleprinter </a:t>
            </a:r>
            <a:r>
              <a:rPr lang="x-none" alt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(</a:t>
            </a: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https://www.youtube.com/watch?v=MikoF6KZjm0</a:t>
            </a:r>
            <a:r>
              <a:rPr lang="x-none" alt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)</a:t>
            </a:r>
            <a:endParaRPr lang="x-none" alt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1971: Ken Thompson cria "ed", um line editor.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Implementa o conceito de modos.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Quem é esse cara?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Co-Criador do Unix;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Co-criador da linguagem C.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1976: Bill Joy cria "ex", outro line editor.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Implementa os comandos mais conhecidos do vi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Quem é esse cara?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Co-Criador do BSD-Unix;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Co-Criador da Sun Microsystems.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Bill Joy implementa o comando :visual (:vi)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685800" lvl="1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este modo possibilita abrir o arquivo na linha, e não ele inteiro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1979: A situação se inverte...</a:t>
            </a: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1991: Bram Moolenaar cria o VIM.</a:t>
            </a:r>
            <a:endParaRPr lang="x-none" alt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  <a:p>
            <a:pPr>
              <a:lnSpc>
                <a:spcPct val="100000"/>
              </a:lnSpc>
            </a:pPr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Possívelmente, você possui essa concepção sobre o VIM:</a:t>
            </a:r>
            <a:endParaRPr lang="pt-BR" sz="60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x-none" altLang="pt-BR" sz="6000" spc="-1">
                <a:uFill>
                  <a:solidFill>
                    <a:srgbClr val="FFFFFF"/>
                  </a:solidFill>
                </a:uFill>
                <a:sym typeface="+mn-ea"/>
              </a:rPr>
              <a:t>Momento de decisão!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2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Momento de decisão!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UOLtext Light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1655" y="795655"/>
            <a:ext cx="6028690" cy="52666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2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Momento de decisão!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UOLtext Light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1655" y="795655"/>
            <a:ext cx="6028690" cy="52666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44830" y="1341755"/>
            <a:ext cx="558990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PÍLULA AZUL</a:t>
            </a:r>
            <a:endParaRPr lang="x-none" altLang="en-US"/>
          </a:p>
          <a:p>
            <a:r>
              <a:rPr lang="x-none" altLang="en-US"/>
              <a:t>Você vai para casa e está tudo como estava antes.</a:t>
            </a:r>
            <a:endParaRPr lang="x-none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0" y="3429000"/>
            <a:ext cx="558990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PÍLULA VERMELHA</a:t>
            </a:r>
            <a:endParaRPr lang="x-none" altLang="en-US"/>
          </a:p>
          <a:p>
            <a:r>
              <a:rPr lang="x-none" altLang="en-US"/>
              <a:t>Você vai entrar num novo mundo e ver que é só o começo...</a:t>
            </a:r>
            <a:endParaRPr lang="x-none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23"/>
          <p:cNvSpPr/>
          <p:nvPr/>
        </p:nvSpPr>
        <p:spPr>
          <a:xfrm>
            <a:off x="11690280" y="3107160"/>
            <a:ext cx="354600" cy="18262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0"/>
            <a:ext cx="9425940" cy="70446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x-none" alt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Breve explicações</a:t>
            </a:r>
            <a:endParaRPr lang="x-none" alt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Breve explicações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990720" y="3002760"/>
            <a:ext cx="10515240" cy="3326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Principais modos: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Comando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Inserção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Visual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Normal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Entre outros (mas não iremos abordar)...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Select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Insert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Ex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Operator-pending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Replace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Virtual Replace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Insert Normal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Insert Visual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Insert Select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pt-BR" sz="6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Por quê desses modos?</a:t>
            </a:r>
            <a:endParaRPr lang="x-none" alt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Por quê desses modos?</a:t>
            </a:r>
            <a:endParaRPr 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3429000"/>
            <a:ext cx="9456420" cy="70923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13435" y="1327150"/>
            <a:ext cx="1000188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Bill Joy programava em um ADM-3A terminal.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Por quê desses modos?</a:t>
            </a:r>
            <a:endParaRPr 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13435" y="1327150"/>
            <a:ext cx="1000188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Bill Joy programava em um ADM-3A terminal.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8855" y="3419475"/>
            <a:ext cx="5864860" cy="32473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6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Considerações dos modos</a:t>
            </a:r>
            <a:endParaRPr lang="x-none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5385" y="-8255"/>
            <a:ext cx="4761865" cy="6876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Considerações dos modos</a:t>
            </a:r>
            <a:endParaRPr lang="x-none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11505" y="1905635"/>
            <a:ext cx="1020381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Modo normal: Ele é o gateway para todos os modos.</a:t>
            </a:r>
            <a:endParaRPr lang="en-US"/>
          </a:p>
          <a:p>
            <a:r>
              <a:rPr lang="en-US"/>
              <a:t>Modo de inserção é para pequenas incursões no código/texto.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26110" y="2713990"/>
            <a:ext cx="10189210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Exemplos de teclas que te levam para o modo de inserção:</a:t>
            </a:r>
            <a:endParaRPr lang="en-US"/>
          </a:p>
          <a:p>
            <a:endParaRPr lang="en-US"/>
          </a:p>
          <a:p>
            <a:r>
              <a:rPr lang="en-US"/>
              <a:t>i -&gt; insere antes do cursor.</a:t>
            </a:r>
            <a:endParaRPr lang="en-US"/>
          </a:p>
          <a:p>
            <a:r>
              <a:rPr lang="en-US"/>
              <a:t>I -&gt; insere no início da linha.</a:t>
            </a:r>
            <a:endParaRPr lang="en-US"/>
          </a:p>
          <a:p>
            <a:r>
              <a:rPr lang="en-US"/>
              <a:t>o -&gt; insere uma linha abaixo.</a:t>
            </a:r>
            <a:endParaRPr lang="en-US"/>
          </a:p>
          <a:p>
            <a:r>
              <a:rPr lang="en-US"/>
              <a:t>O -&gt; insere uma linha acima.</a:t>
            </a:r>
            <a:endParaRPr lang="en-US"/>
          </a:p>
          <a:p>
            <a:r>
              <a:rPr lang="en-US"/>
              <a:t>a -&gt; insere após o cursor.</a:t>
            </a:r>
            <a:endParaRPr lang="en-US"/>
          </a:p>
          <a:p>
            <a:r>
              <a:rPr lang="en-US"/>
              <a:t>A -&gt; insere no final da linha.</a:t>
            </a:r>
            <a:endParaRPr lang="en-US"/>
          </a:p>
          <a:p>
            <a:r>
              <a:rPr lang="en-US"/>
              <a:t>s -&gt; remove o caractér do cursor e posiciona para escrita.</a:t>
            </a:r>
            <a:endParaRPr lang="en-US"/>
          </a:p>
          <a:p>
            <a:r>
              <a:rPr lang="en-US"/>
              <a:t>S -&gt; apaga a linha corrente e posiciona para escrita.</a:t>
            </a:r>
            <a:endParaRPr lang="en-US"/>
          </a:p>
          <a:p>
            <a:r>
              <a:rPr lang="en-US"/>
              <a:t>C -&gt; apaga conteúdo do cursor até o fim da linha.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Considerações dos modos</a:t>
            </a:r>
            <a:endParaRPr lang="x-none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6110" y="2713990"/>
            <a:ext cx="1018921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Teclas que te levam ao modo visual:</a:t>
            </a:r>
            <a:endParaRPr lang="en-US"/>
          </a:p>
          <a:p>
            <a:endParaRPr lang="en-US"/>
          </a:p>
          <a:p>
            <a:r>
              <a:rPr lang="en-US"/>
              <a:t>v -&gt; seleciona a linha inteira andando com o cursor;</a:t>
            </a:r>
            <a:endParaRPr lang="en-US"/>
          </a:p>
          <a:p>
            <a:r>
              <a:rPr lang="en-US"/>
              <a:t>V -&gt; seleciona a linha inteira, independentemente do andamento do cursor.</a:t>
            </a:r>
            <a:endParaRPr lang="en-US"/>
          </a:p>
          <a:p>
            <a:r>
              <a:rPr lang="en-US"/>
              <a:t>Ctrl-v -&gt; Seleção de bloco -&gt; ao você descer ou subir, dá preferência pela seleção de linhas por onde o cursor está.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Considerações dos modos</a:t>
            </a:r>
            <a:endParaRPr lang="x-none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6110" y="2713990"/>
            <a:ext cx="1018921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Teclas que te levam são gateways para os modos:</a:t>
            </a:r>
            <a:endParaRPr lang="en-US"/>
          </a:p>
          <a:p>
            <a:endParaRPr lang="en-US"/>
          </a:p>
          <a:p>
            <a:r>
              <a:rPr lang="en-US"/>
              <a:t>:</a:t>
            </a:r>
            <a:endParaRPr lang="en-US"/>
          </a:p>
          <a:p>
            <a:r>
              <a:rPr lang="en-US"/>
              <a:t>Qual tecla que te tira de qualquer modo?</a:t>
            </a:r>
            <a:endParaRPr lang="en-US"/>
          </a:p>
          <a:p>
            <a:endParaRPr lang="en-US"/>
          </a:p>
          <a:p>
            <a:r>
              <a:rPr lang="en-US"/>
              <a:t>Esc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6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Movimentação</a:t>
            </a:r>
            <a:endParaRPr lang="x-none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Movimentação</a:t>
            </a:r>
            <a:endParaRPr lang="x-none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40080" y="1573530"/>
            <a:ext cx="101752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A movimentação no VIM se dá pelas teclas: H, J, K e L.</a:t>
            </a:r>
            <a:endParaRPr lang="x-none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2240" y="-24765"/>
            <a:ext cx="12484735" cy="69132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Movimentação</a:t>
            </a:r>
            <a:endParaRPr lang="x-none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40080" y="1573530"/>
            <a:ext cx="10175240" cy="365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Principais</a:t>
            </a:r>
            <a:endParaRPr lang="x-none" altLang="en-US"/>
          </a:p>
          <a:p>
            <a:endParaRPr lang="x-none" altLang="en-US"/>
          </a:p>
          <a:p>
            <a:r>
              <a:rPr lang="x-none" altLang="en-US"/>
              <a:t>gg -&gt; início do arquivo.</a:t>
            </a:r>
            <a:endParaRPr lang="x-none" altLang="en-US"/>
          </a:p>
          <a:p>
            <a:r>
              <a:rPr lang="x-none" altLang="en-US"/>
              <a:t>G -&gt; fim do arquivo.</a:t>
            </a:r>
            <a:endParaRPr lang="x-none" altLang="en-US"/>
          </a:p>
          <a:p>
            <a:r>
              <a:rPr lang="x-none" altLang="en-US"/>
              <a:t>:20 + &lt;ENTER&gt; ou 20g -&gt; pula para a linha.</a:t>
            </a:r>
            <a:endParaRPr lang="x-none" altLang="en-US"/>
          </a:p>
          <a:p>
            <a:r>
              <a:rPr lang="x-none" altLang="en-US"/>
              <a:t>&lt;ctrl-u&gt; -&gt; Paginação para cima.</a:t>
            </a:r>
            <a:endParaRPr lang="x-none" altLang="en-US"/>
          </a:p>
          <a:p>
            <a:r>
              <a:rPr lang="x-none" altLang="en-US"/>
              <a:t>&lt;ctrl-d&gt; -&gt; Paginação para baixo.</a:t>
            </a:r>
            <a:endParaRPr lang="x-none" altLang="en-US"/>
          </a:p>
          <a:p>
            <a:r>
              <a:rPr lang="x-none" altLang="en-US"/>
              <a:t>Palavras w, W, e, E, b, B e etc</a:t>
            </a:r>
            <a:endParaRPr lang="x-none" altLang="en-US"/>
          </a:p>
          <a:p>
            <a:r>
              <a:rPr lang="x-none" altLang="en-US"/>
              <a:t>w -&gt; Pula para o começo da palavra.</a:t>
            </a:r>
            <a:endParaRPr lang="x-none" altLang="en-US"/>
          </a:p>
          <a:p>
            <a:r>
              <a:rPr lang="x-none" altLang="en-US"/>
              <a:t>e -&gt; Pula para o fim da palavra/próxima palavra.</a:t>
            </a:r>
            <a:endParaRPr lang="x-none" altLang="en-US"/>
          </a:p>
          <a:p>
            <a:r>
              <a:rPr lang="x-none" altLang="en-US"/>
              <a:t>b -&gt; Pula para o começo para.</a:t>
            </a:r>
            <a:endParaRPr lang="x-none" altLang="en-US"/>
          </a:p>
          <a:p>
            <a:r>
              <a:rPr lang="x-none" altLang="en-US"/>
              <a:t>0 ou ^ -&gt; Pula para o inicio da linha.</a:t>
            </a:r>
            <a:endParaRPr lang="x-none" altLang="en-US"/>
          </a:p>
          <a:p>
            <a:r>
              <a:rPr lang="x-none" altLang="en-US"/>
              <a:t>$ -&gt; Pula para o fim da linha.</a:t>
            </a:r>
            <a:endParaRPr lang="x-none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Movimentação</a:t>
            </a:r>
            <a:endParaRPr lang="x-none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40080" y="1573530"/>
            <a:ext cx="10175240" cy="475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Outros</a:t>
            </a:r>
            <a:endParaRPr lang="x-none" altLang="en-US"/>
          </a:p>
          <a:p>
            <a:endParaRPr lang="x-none" altLang="en-US"/>
          </a:p>
          <a:p>
            <a:r>
              <a:rPr lang="x-none" altLang="en-US"/>
              <a:t>{ -&gt; pula para o parágrafo acima.</a:t>
            </a:r>
            <a:endParaRPr lang="x-none" altLang="en-US"/>
          </a:p>
          <a:p>
            <a:r>
              <a:rPr lang="x-none" altLang="en-US"/>
              <a:t>} -&gt; Pula para o parágrafo abaixo.</a:t>
            </a:r>
            <a:endParaRPr lang="x-none" altLang="en-US"/>
          </a:p>
          <a:p>
            <a:r>
              <a:rPr lang="x-none" altLang="en-US"/>
              <a:t>( -&gt; pula para a frase acima.</a:t>
            </a:r>
            <a:endParaRPr lang="x-none" altLang="en-US"/>
          </a:p>
          <a:p>
            <a:r>
              <a:rPr lang="x-none" altLang="en-US"/>
              <a:t>) -&gt; pula para a frase abaixo.</a:t>
            </a:r>
            <a:endParaRPr lang="x-none" altLang="en-US"/>
          </a:p>
          <a:p>
            <a:r>
              <a:rPr lang="x-none" altLang="en-US"/>
              <a:t>Ir para porcentagem do arquivo &lt;número&gt;%</a:t>
            </a:r>
            <a:endParaRPr lang="x-none" altLang="en-US"/>
          </a:p>
          <a:p>
            <a:r>
              <a:rPr lang="x-none" altLang="en-US"/>
              <a:t>Centralizando zb, zt, zz</a:t>
            </a:r>
            <a:endParaRPr lang="x-none" altLang="en-US"/>
          </a:p>
          <a:p>
            <a:r>
              <a:rPr lang="x-none" altLang="en-US"/>
              <a:t>Saltos na "página virtual" H, m e L</a:t>
            </a:r>
            <a:endParaRPr lang="x-none" altLang="en-US"/>
          </a:p>
          <a:p>
            <a:r>
              <a:rPr lang="x-none" altLang="en-US"/>
              <a:t>Saltos entre classes [[, ]]</a:t>
            </a:r>
            <a:endParaRPr lang="x-none" altLang="en-US"/>
          </a:p>
          <a:p>
            <a:r>
              <a:rPr lang="x-none" altLang="en-US"/>
              <a:t>Saltos entre métodos [m, ]m</a:t>
            </a:r>
            <a:endParaRPr lang="x-none" altLang="en-US"/>
          </a:p>
          <a:p>
            <a:r>
              <a:rPr lang="x-none" altLang="en-US"/>
              <a:t>Entre pares -&gt; %</a:t>
            </a:r>
            <a:endParaRPr lang="x-none" altLang="en-US"/>
          </a:p>
          <a:p>
            <a:r>
              <a:rPr lang="x-none" altLang="en-US"/>
              <a:t>Achar par não "casado" \[(, \[{</a:t>
            </a:r>
            <a:endParaRPr lang="x-none" altLang="en-US"/>
          </a:p>
          <a:p>
            <a:r>
              <a:rPr lang="x-none" altLang="en-US"/>
              <a:t>Última inserção -&gt; gi</a:t>
            </a:r>
            <a:endParaRPr lang="x-none" altLang="en-US"/>
          </a:p>
          <a:p>
            <a:r>
              <a:rPr lang="x-none" altLang="en-US"/>
              <a:t>Último salto &lt;ctrl-o&gt; e &lt;ctrl-i&gt;</a:t>
            </a:r>
            <a:endParaRPr lang="x-none" altLang="en-US"/>
          </a:p>
          <a:p>
            <a:r>
              <a:rPr lang="x-none" altLang="en-US"/>
              <a:t>gi - Último item que estava sendo inserido</a:t>
            </a:r>
            <a:endParaRPr lang="x-none" altLang="en-US"/>
          </a:p>
          <a:p>
            <a:r>
              <a:rPr lang="x-none" altLang="en-US"/>
              <a:t>Infinitas mais... Para isso: :help cursor-motions</a:t>
            </a:r>
            <a:endParaRPr lang="x-none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6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Conversando com o VIM</a:t>
            </a:r>
            <a:endParaRPr lang="x-none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Conversando com o VIM</a:t>
            </a:r>
            <a:endParaRPr lang="x-none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838080" y="2935080"/>
            <a:ext cx="10515240" cy="3241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Similidade com a linguagem escrita: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Verbos, substantivos, adjetivos, quantitativos...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&lt;quantitativo&gt;&lt;verbo&gt;&lt;substantivo&gt;&lt;adjetivo&gt;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0"/>
            <a:ext cx="4761865" cy="68764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600190" y="1414145"/>
            <a:ext cx="4215130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Ele não é esse monstro que todos pensam.</a:t>
            </a:r>
            <a:endParaRPr lang="en-US"/>
          </a:p>
          <a:p>
            <a:endParaRPr lang="en-US"/>
          </a:p>
          <a:p>
            <a:r>
              <a:rPr lang="x-none" altLang="en-US"/>
              <a:t>Resposta para sair do VIM: </a:t>
            </a:r>
            <a:r>
              <a:rPr lang="en-US"/>
              <a:t>Aperte </a:t>
            </a:r>
            <a:r>
              <a:rPr lang="x-none" altLang="en-US"/>
              <a:t>as teclas</a:t>
            </a:r>
            <a:r>
              <a:rPr lang="en-US"/>
              <a:t> </a:t>
            </a:r>
            <a:r>
              <a:rPr lang="x-none" altLang="en-US"/>
              <a:t>&lt;</a:t>
            </a:r>
            <a:r>
              <a:rPr lang="en-US">
                <a:solidFill>
                  <a:srgbClr val="FF0000"/>
                </a:solidFill>
              </a:rPr>
              <a:t>Esc</a:t>
            </a:r>
            <a:r>
              <a:rPr lang="en-US"/>
              <a:t> </a:t>
            </a:r>
            <a:r>
              <a:rPr lang="x-none" altLang="en-US"/>
              <a:t>-</a:t>
            </a:r>
            <a:r>
              <a:rPr lang="x-none" altLang="en-US">
                <a:solidFill>
                  <a:srgbClr val="FF0000"/>
                </a:solidFill>
              </a:rPr>
              <a:t>:</a:t>
            </a:r>
            <a:r>
              <a:rPr lang="x-none" altLang="en-US"/>
              <a:t>-</a:t>
            </a:r>
            <a:r>
              <a:rPr lang="x-none" altLang="en-US">
                <a:solidFill>
                  <a:srgbClr val="FF0000"/>
                </a:solidFill>
              </a:rPr>
              <a:t>q</a:t>
            </a:r>
            <a:r>
              <a:rPr lang="x-none" altLang="en-US"/>
              <a:t>&gt;</a:t>
            </a:r>
            <a:r>
              <a:rPr lang="en-US"/>
              <a:t>.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558915" y="612775"/>
            <a:ext cx="42564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en-US">
                <a:solidFill>
                  <a:srgbClr val="FF0000"/>
                </a:solidFill>
              </a:rPr>
              <a:t>MAS ESPERE!</a:t>
            </a:r>
            <a:endParaRPr lang="x-none" altLang="en-US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787515" y="4994275"/>
            <a:ext cx="40278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Mas...</a:t>
            </a:r>
            <a:endParaRPr lang="x-none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Conversando com o VIM</a:t>
            </a:r>
            <a:endParaRPr lang="x-none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838080" y="2935080"/>
            <a:ext cx="10515240" cy="3241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Exemplos: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Apague a palavra ( dw ).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apague ao redor chaves ( da} ).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3 vezes apague a palavra ( 3dw ).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apague até &gt; ( dt&gt; ).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apague conteúdo de parênteses &gt; ( di) ).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457200" indent="-457200">
              <a:lnSpc>
                <a:spcPct val="100000"/>
              </a:lnSpc>
              <a:buFont typeface="Arial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mude dentro da tag ( cit ) !!! // ci} / cit] ci' ci".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Conversando com o VIM</a:t>
            </a:r>
            <a:endParaRPr lang="x-none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838080" y="2935080"/>
            <a:ext cx="10515240" cy="3241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Helpers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Encontrar item na linha: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f + conteúdo a procurar na linha.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Incremento ( &lt;ctrl-a&gt; ) e decremento ( &lt;ctrl-i&gt; )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Ex: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10 -&gt; &lt;ctrl-a&gt; -&gt; 11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&lt;ctrl-x&gt;&lt;ctrl-n&gt; -&gt; Autocompletar palavra.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&lt;ctrl-x&gt;&lt;ctrl-l&gt; -&gt; Autocompletar linha.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&lt;ctrl-x&gt;&lt;ctrl-f&gt; -&gt; Autocompleta com o istema de arquivos.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&lt;ctrl-x&gt;&lt;ctrl-k&gt; -&gt; Autocompleta com o dicionário.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&lt;ctrl-p&gt; -&gt; Autocompleta o texto.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Modo replace: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r + nova letra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R sobrescreve texto da linha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Y -&gt; copia a linha inteira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y -&gt; copia tudo.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u -&gt; desfaz alterações.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&lt;ctrl-r&gt; -&gt; refaz alterações.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J -&gt; mescla linhas (útil em listas variáveis por exemplo)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V -&gt; seleciona a linha inteira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% -&gt; match com elementos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6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Macros</a:t>
            </a:r>
            <a:endParaRPr lang="x-none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Macros</a:t>
            </a:r>
            <a:endParaRPr lang="x-none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97865" y="1428115"/>
            <a:ext cx="10117455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Vídeo simples de entendimento: https://www.youtube.com/watch?v=lXrymNTLKdo</a:t>
            </a:r>
            <a:endParaRPr lang="en-US"/>
          </a:p>
          <a:p>
            <a:endParaRPr lang="en-US"/>
          </a:p>
          <a:p>
            <a:r>
              <a:rPr lang="en-US"/>
              <a:t>Iniciando uma macro: qa</a:t>
            </a:r>
            <a:endParaRPr lang="en-US"/>
          </a:p>
          <a:p>
            <a:r>
              <a:rPr lang="en-US"/>
              <a:t>Encerrando: q</a:t>
            </a:r>
            <a:endParaRPr lang="en-US"/>
          </a:p>
          <a:p>
            <a:r>
              <a:rPr lang="en-US"/>
              <a:t>Executando: @a</a:t>
            </a:r>
            <a:endParaRPr lang="en-US"/>
          </a:p>
          <a:p>
            <a:r>
              <a:rPr lang="en-US"/>
              <a:t>Possível utilizar macros dentro do find/replace</a:t>
            </a:r>
            <a:endParaRPr lang="en-US"/>
          </a:p>
          <a:p>
            <a:r>
              <a:rPr lang="en-US"/>
              <a:t>Exemplo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6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Integração com o terminal</a:t>
            </a:r>
            <a:endParaRPr lang="x-none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Integração com o terminal</a:t>
            </a:r>
            <a:endParaRPr lang="x-none" alt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29005" y="1559560"/>
            <a:ext cx="9886315" cy="3383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Exemplos:</a:t>
            </a:r>
            <a:endParaRPr lang="en-US"/>
          </a:p>
          <a:p>
            <a:endParaRPr lang="en-US"/>
          </a:p>
          <a:p>
            <a:r>
              <a:rPr lang="en-US" b="1"/>
              <a:t>Como pegar as configurações da placa de rede da máquina?</a:t>
            </a:r>
            <a:endParaRPr lang="en-US" b="1"/>
          </a:p>
          <a:p>
            <a:r>
              <a:rPr lang="en-US"/>
              <a:t>&lt;ESC&gt; + :r! sudo ifconfig</a:t>
            </a:r>
            <a:endParaRPr lang="en-US"/>
          </a:p>
          <a:p>
            <a:r>
              <a:rPr lang="en-US"/>
              <a:t>ou</a:t>
            </a:r>
            <a:endParaRPr lang="en-US"/>
          </a:p>
          <a:p>
            <a:endParaRPr lang="en-US"/>
          </a:p>
          <a:p>
            <a:r>
              <a:rPr lang="en-US" b="1"/>
              <a:t>Como pegar o hostname e retorna para o VIM?</a:t>
            </a:r>
            <a:endParaRPr lang="en-US" b="1"/>
          </a:p>
          <a:p>
            <a:r>
              <a:rPr lang="en-US"/>
              <a:t>&lt;ESC&gt; + r!hostname -i</a:t>
            </a:r>
            <a:endParaRPr lang="en-US"/>
          </a:p>
          <a:p>
            <a:r>
              <a:rPr lang="en-US"/>
              <a:t>ou</a:t>
            </a:r>
            <a:endParaRPr lang="en-US"/>
          </a:p>
          <a:p>
            <a:endParaRPr lang="en-US"/>
          </a:p>
          <a:p>
            <a:r>
              <a:rPr lang="en-US" b="1"/>
              <a:t>Só mostra o conteúdo:</a:t>
            </a:r>
            <a:endParaRPr lang="en-US" b="1"/>
          </a:p>
          <a:p>
            <a:r>
              <a:rPr lang="en-US"/>
              <a:t>&lt;ESC&gt; + ! cat /etc/hosts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6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Recomendações</a:t>
            </a:r>
            <a:endParaRPr lang="x-none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6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Recomendações - Plugins</a:t>
            </a:r>
            <a:endParaRPr lang="x-none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Plugins</a:t>
            </a:r>
            <a:endParaRPr lang="x-none" alt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838080" y="2485800"/>
            <a:ext cx="10515240" cy="3034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35" indent="0">
              <a:lnSpc>
                <a:spcPct val="100000"/>
              </a:lnSpc>
              <a:buClr>
                <a:srgbClr val="000000"/>
              </a:buClr>
              <a:buFont typeface="Arial" charset="0"/>
              <a:buNone/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Recomendação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: Não utilize plugins sem um sistema de plugins!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Vundle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Pathogen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Neobundle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228600" indent="-227965">
              <a:lnSpc>
                <a:spcPct val="10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Vim-plug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29005" y="4849495"/>
            <a:ext cx="988631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Úteis</a:t>
            </a:r>
            <a:endParaRPr lang="en-US" b="1"/>
          </a:p>
          <a:p>
            <a:endParaRPr lang="en-US"/>
          </a:p>
          <a:p>
            <a:r>
              <a:rPr lang="en-US" b="1"/>
              <a:t>Centralizador de plugins</a:t>
            </a:r>
            <a:r>
              <a:rPr lang="en-US"/>
              <a:t>: http://vimawesome.com/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Plugins - Airline</a:t>
            </a:r>
            <a:endParaRPr lang="x-none" alt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838080" y="2485800"/>
            <a:ext cx="10515240" cy="3034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35" indent="0">
              <a:lnSpc>
                <a:spcPct val="100000"/>
              </a:lnSpc>
              <a:buClr>
                <a:srgbClr val="000000"/>
              </a:buClr>
              <a:buFont typeface="Arial" charset="0"/>
              <a:buNone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Airline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3429000"/>
            <a:ext cx="610489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x-none" alt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</a:rPr>
              <a:t>Não fique apenas nisso! Vem comigo que é sucesso!</a:t>
            </a:r>
            <a:endParaRPr lang="x-none" alt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Plugins - Emmet-vim</a:t>
            </a:r>
            <a:endParaRPr lang="x-none" alt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838080" y="2485800"/>
            <a:ext cx="10515240" cy="3034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35" indent="0">
              <a:lnSpc>
                <a:spcPct val="10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Emmet-vim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7430" y="1691005"/>
            <a:ext cx="5057140" cy="34759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Plugins - YouCompleteMe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838080" y="2485800"/>
            <a:ext cx="10515240" cy="3034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35" indent="0">
              <a:lnSpc>
                <a:spcPct val="10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YouCompleteMe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885" y="1400175"/>
            <a:ext cx="8190230" cy="40570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Plugins - NERDTree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838080" y="2485800"/>
            <a:ext cx="10515240" cy="3034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35" indent="0">
              <a:lnSpc>
                <a:spcPct val="10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NERDTree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5135" y="638175"/>
            <a:ext cx="8761730" cy="55810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Plugins - TagBar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838080" y="2485800"/>
            <a:ext cx="10515240" cy="3034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35" indent="0">
              <a:lnSpc>
                <a:spcPct val="10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TagBar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5625" y="1409700"/>
            <a:ext cx="6000115" cy="40379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Plugins - GitGutter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838080" y="2485800"/>
            <a:ext cx="10515240" cy="3034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35" indent="0">
              <a:lnSpc>
                <a:spcPct val="10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GitGutter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880" y="2461895"/>
            <a:ext cx="319024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Plugins - Multiple Cursors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838080" y="2485800"/>
            <a:ext cx="10515240" cy="3034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35" indent="0">
              <a:lnSpc>
                <a:spcPct val="10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Multiple Cursors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3429000"/>
            <a:ext cx="689546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Plugins - Ctrl-P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838080" y="2485800"/>
            <a:ext cx="10515240" cy="3034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35" indent="0">
              <a:lnSpc>
                <a:spcPct val="10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Ctrl-P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0" y="2495550"/>
            <a:ext cx="6857365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Plugins - EasyMotion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838080" y="2485800"/>
            <a:ext cx="10515240" cy="3034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635" indent="0">
              <a:lnSpc>
                <a:spcPct val="10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EasyMotion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855" y="676275"/>
            <a:ext cx="9685655" cy="55048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6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Recomendações - Games</a:t>
            </a:r>
            <a:endParaRPr lang="x-none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Games</a:t>
            </a:r>
            <a:endParaRPr lang="x-none" alt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838080" y="1523880"/>
            <a:ext cx="10515240" cy="4652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VIM Adventures (educacional) </a:t>
            </a: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(https://vim-adventures.com/)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Matrix </a:t>
            </a: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(https://github.com/uguu-org/vim-matrix-screensaver)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Sokoban (Jogo de empurrar caixas) </a:t>
            </a: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(https://github.com/vim-scripts/sokoban.vim)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Snake </a:t>
            </a: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(http://www.vimsnake.com/)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HJKL (estilo pacman) </a:t>
            </a: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(https://github.com/vim-scripts/HJKL)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FlappyVird </a:t>
            </a:r>
            <a:r>
              <a:rPr lang="x-none" alt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(https://github.com/mattn/flappyvird-vim)</a:t>
            </a:r>
            <a:endParaRPr lang="x-none" alt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Antes de começar... Créditos</a:t>
            </a:r>
            <a:endParaRPr lang="pt-BR" sz="60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UOLtext Thin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sz="4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Recomendações - Conteúdos de estudo</a:t>
            </a:r>
            <a:endParaRPr lang="x-none" sz="4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</a:t>
            </a: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Conteúdos de estudo - Livros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838080" y="1523880"/>
            <a:ext cx="10515240" cy="4652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indent="0">
              <a:lnSpc>
                <a:spcPct val="100000"/>
              </a:lnSpc>
              <a:buFont typeface="Arial" charset="0"/>
              <a:buNone/>
            </a:pPr>
            <a:r>
              <a:rPr lang="x-none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Livros Gratuitos</a:t>
            </a:r>
            <a:endParaRPr lang="x-none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x-none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Bite of VIM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VIM Cookbook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VIM Book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indent="0">
              <a:lnSpc>
                <a:spcPct val="100000"/>
              </a:lnSpc>
              <a:buFont typeface="Arial" charset="0"/>
              <a:buNone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Livros Pagos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Learning the VI and VIM Editors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Hacking VIM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Pratical VIM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</a:t>
            </a: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Conteúdos de estudo - Vídeos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838080" y="1523880"/>
            <a:ext cx="10515240" cy="4652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indent="0">
              <a:lnSpc>
                <a:spcPct val="100000"/>
              </a:lnSpc>
              <a:buFont typeface="Arial" charset="0"/>
              <a:buNone/>
            </a:pPr>
            <a:r>
              <a:rPr lang="x-none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Vídeos</a:t>
            </a:r>
            <a:endParaRPr lang="x-none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x-none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VIMCasts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Derek Wyatt's Videos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Damian Conway, "More Instantly Better Vim" - OSCON 2013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</a:t>
            </a: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Conteúdos de estudo - Sites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838080" y="1523880"/>
            <a:ext cx="10515240" cy="4652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indent="0">
              <a:lnSpc>
                <a:spcPct val="100000"/>
              </a:lnSpc>
              <a:buFont typeface="Arial" charset="0"/>
              <a:buNone/>
            </a:pPr>
            <a:r>
              <a:rPr lang="x-none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Sites</a:t>
            </a:r>
            <a:endParaRPr lang="x-none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x-none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Vim Ninjas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 VIM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VIM Bits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VIM Awesome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TIL VIM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r/vim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r/vimplugins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r/vim_magic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VIM | Stack Overflow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Writing vim plugins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635" indent="0">
              <a:lnSpc>
                <a:spcPct val="90000"/>
              </a:lnSpc>
              <a:buClr>
                <a:srgbClr val="000000"/>
              </a:buClr>
              <a:buFont typeface="Arial" charset="0"/>
              <a:buNone/>
            </a:pPr>
            <a:r>
              <a:rPr lang="x-none" alt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Recomendações - </a:t>
            </a:r>
            <a:r>
              <a:rPr lang="x-none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Conteúdos de estudo - Super úteis</a:t>
            </a:r>
            <a:endParaRPr lang="x-none" alt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  <a:sym typeface="+mn-ea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838080" y="1523880"/>
            <a:ext cx="10515240" cy="4652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indent="0">
              <a:lnSpc>
                <a:spcPct val="100000"/>
              </a:lnSpc>
              <a:buFont typeface="Arial" charset="0"/>
              <a:buNone/>
            </a:pPr>
            <a:r>
              <a:rPr lang="x-none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 úteis</a:t>
            </a:r>
            <a:endParaRPr lang="x-none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x-none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VIM Notes Wiki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indent="0">
              <a:lnSpc>
                <a:spcPct val="100000"/>
              </a:lnSpc>
              <a:buFont typeface="Arial" charset="0"/>
              <a:buNone/>
            </a:pPr>
            <a:r>
              <a:rPr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Veja arquivos .vimrc's de outras pessoas!</a:t>
            </a:r>
            <a:endParaRPr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838080" y="1122480"/>
            <a:ext cx="105152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Thin"/>
              </a:rPr>
              <a:t>Obrigado ;-)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838080" y="3602160"/>
            <a:ext cx="105152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co:lab</a:t>
            </a:r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  <a:sym typeface="+mn-ea"/>
              </a:rPr>
              <a:t>Antes de começar... Créditos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838080" y="2743200"/>
            <a:ext cx="10499400" cy="3433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O conteúdo dessa apresentação foi baseado no vídeo da apresentação de Magnun Leno, com o título de "Grupylango - Vim - mais que um editor" - URL: https://www.youtube.com/watch?v=UUzW46SeLhg.</a:t>
            </a: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x-none" alt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Público</a:t>
            </a:r>
            <a:endParaRPr lang="x-none" altLang="pt-BR" sz="60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38080" y="365040"/>
            <a:ext cx="10515240" cy="470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x-none" altLang="pt-BR" sz="24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+mj-lt"/>
                <a:sym typeface="+mn-ea"/>
              </a:rPr>
              <a:t>Público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838080" y="2743200"/>
            <a:ext cx="10499400" cy="3433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Desenvolvedores (frontend/backend)</a:t>
            </a: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QA's</a:t>
            </a: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marL="571500" indent="-571500" algn="l">
              <a:lnSpc>
                <a:spcPct val="100000"/>
              </a:lnSpc>
              <a:buFont typeface="Arial" charset="0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</a:rPr>
              <a:t>e todo mundo que quer aprender! :)</a:t>
            </a: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  <a:p>
            <a:pPr algn="ctr">
              <a:lnSpc>
                <a:spcPct val="100000"/>
              </a:lnSpc>
            </a:pP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7896</Words>
  <Application>Kingsoft Office WPP</Application>
  <PresentationFormat/>
  <Paragraphs>418</Paragraphs>
  <Slides>65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14</vt:i4>
      </vt:variant>
      <vt:variant>
        <vt:lpstr>幻灯片标题</vt:lpstr>
      </vt:variant>
      <vt:variant>
        <vt:i4>65</vt:i4>
      </vt:variant>
    </vt:vector>
  </HeadingPairs>
  <TitlesOfParts>
    <vt:vector size="79" baseType="lpstr">
      <vt:lpstr>Office Theme</vt:lpstr>
      <vt:lpstr>Office Theme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Iris Jacomino</dc:creator>
  <cp:lastModifiedBy>carlohcs</cp:lastModifiedBy>
  <cp:revision>505</cp:revision>
  <dcterms:created xsi:type="dcterms:W3CDTF">2017-06-19T19:45:45Z</dcterms:created>
  <dcterms:modified xsi:type="dcterms:W3CDTF">2017-06-19T19:45:45Z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34</vt:i4>
  </property>
  <property fmtid="{D5CDD505-2E9C-101B-9397-08002B2CF9AE}" pid="12" name="KSOProductBuildVer">
    <vt:lpwstr>1033-10.1.0.5672</vt:lpwstr>
  </property>
</Properties>
</file>